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06898ac79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06898ac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f157d6e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f157d6e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f157d6e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f157d6e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f157d6e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f157d6e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e9c35d44d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e9c35d44d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f4de4c0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f4de4c0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f157d6ef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f157d6ef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e9c35d44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e9c35d4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e9c35d44d_0_2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e9c35d44d_0_2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6898ac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6898ac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population and average income with main dataset.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2d5ff3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2d5ff3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population and average income with main dataset.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06898ac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06898ac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.sfgov.org/Health-and-Social-Services/Restaurant-Scores-LIVES-Standard/pyih-qa8i?row_index=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957453" y="1767219"/>
            <a:ext cx="4989000" cy="1112100"/>
          </a:xfrm>
          <a:prstGeom prst="rect">
            <a:avLst/>
          </a:prstGeom>
          <a:noFill/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SFHD </a:t>
            </a:r>
            <a:r>
              <a:rPr lang="en" sz="3900"/>
              <a:t>Restaurants Scores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&amp; 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Machine Learning</a:t>
            </a:r>
            <a:endParaRPr sz="39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2938551"/>
            <a:ext cx="7801500" cy="792600"/>
          </a:xfrm>
          <a:prstGeom prst="rect">
            <a:avLst/>
          </a:prstGeom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April 7th, 2022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4294967295" type="title"/>
          </p:nvPr>
        </p:nvSpPr>
        <p:spPr>
          <a:xfrm>
            <a:off x="-1835850" y="10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Random Forest Model </a:t>
            </a:r>
            <a:endParaRPr/>
          </a:p>
        </p:txBody>
      </p:sp>
      <p:sp>
        <p:nvSpPr>
          <p:cNvPr id="149" name="Google Shape;149;p22"/>
          <p:cNvSpPr txBox="1"/>
          <p:nvPr>
            <p:ph idx="4294967295" type="body"/>
          </p:nvPr>
        </p:nvSpPr>
        <p:spPr>
          <a:xfrm>
            <a:off x="311700" y="978750"/>
            <a:ext cx="37059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Included the features of  inspection_id and inspection_score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Accuracy Score: .998 </a:t>
            </a:r>
            <a:endParaRPr sz="1600"/>
          </a:p>
        </p:txBody>
      </p:sp>
      <p:sp>
        <p:nvSpPr>
          <p:cNvPr id="150" name="Google Shape;150;p22"/>
          <p:cNvSpPr txBox="1"/>
          <p:nvPr>
            <p:ph idx="4294967295" type="body"/>
          </p:nvPr>
        </p:nvSpPr>
        <p:spPr>
          <a:xfrm>
            <a:off x="5689050" y="381403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15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51" name="Google Shape;151;p22"/>
          <p:cNvSpPr txBox="1"/>
          <p:nvPr>
            <p:ph idx="4294967295" type="body"/>
          </p:nvPr>
        </p:nvSpPr>
        <p:spPr>
          <a:xfrm>
            <a:off x="6534850" y="33833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25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52" name="Google Shape;152;p22"/>
          <p:cNvSpPr txBox="1"/>
          <p:nvPr>
            <p:ph idx="4294967295" type="body"/>
          </p:nvPr>
        </p:nvSpPr>
        <p:spPr>
          <a:xfrm>
            <a:off x="7374913" y="29358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35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53" name="Google Shape;153;p22"/>
          <p:cNvSpPr txBox="1"/>
          <p:nvPr>
            <p:ph idx="4294967295" type="title"/>
          </p:nvPr>
        </p:nvSpPr>
        <p:spPr>
          <a:xfrm>
            <a:off x="-1659975" y="213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</a:t>
            </a:r>
            <a:r>
              <a:rPr lang="en"/>
              <a:t> Random Forest Model 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659025" y="2816550"/>
            <a:ext cx="4225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Did not include the features of inspection_id and inspection_score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Accuracy Score: .999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800" y="642925"/>
            <a:ext cx="4315150" cy="38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525075" y="289325"/>
            <a:ext cx="34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57000" y="375050"/>
            <a:ext cx="396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Second RF Model Results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439350" y="1135850"/>
            <a:ext cx="3782700" cy="2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Confusion Matrix</a:t>
            </a:r>
            <a:endParaRPr b="1" sz="2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 of 689 low risk restaurants, 689 were predicted low risk.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 of 2497 moderate risk restaurants, 2497 were predicted as moderate risk. 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 of 1875 high risk restaurants, 1871 were predicted high risk, with 4 predicted as moderate risk. 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150" y="726325"/>
            <a:ext cx="4617150" cy="369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482200" y="120625"/>
            <a:ext cx="375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Second RF Model Results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171450" y="767125"/>
            <a:ext cx="38466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Accuracy Score: .999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With such a high accuracy score, we can confidently say that our model can effectively predict which restaurants will be low, medium, or high risk.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246475" y="2528875"/>
            <a:ext cx="3364800" cy="21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Precision, Recall, F1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: 1.00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With these scores being so high we can confidently say that our model is reliable in  producing a positive classification of risk and that the model produces minimal to no false negatives. 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675" y="501250"/>
            <a:ext cx="4693450" cy="41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1832200" y="121125"/>
            <a:ext cx="472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Second RF Model Results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225" y="1530100"/>
            <a:ext cx="55340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1221575" y="2968225"/>
            <a:ext cx="69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551225" y="740825"/>
            <a:ext cx="51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Input Feature Importance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1323188" y="3971050"/>
            <a:ext cx="5990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Type of violations made up the top five most important features in predicting a restaurant’s risk </a:t>
            </a: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classification</a:t>
            </a: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.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25" y="1202513"/>
            <a:ext cx="87725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350" y="0"/>
            <a:ext cx="1931899" cy="19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2164963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7"/>
          <p:cNvGrpSpPr/>
          <p:nvPr/>
        </p:nvGrpSpPr>
        <p:grpSpPr>
          <a:xfrm>
            <a:off x="416370" y="1728681"/>
            <a:ext cx="1917338" cy="2126494"/>
            <a:chOff x="571536" y="1957150"/>
            <a:chExt cx="1755000" cy="1897977"/>
          </a:xfrm>
        </p:grpSpPr>
        <p:sp>
          <p:nvSpPr>
            <p:cNvPr id="195" name="Google Shape;195;p2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Start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Brainstorming</a:t>
              </a:r>
              <a:endParaRPr b="1" sz="1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7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Identifying what approach we wanted to take and narrow down the product which we wanted to deliver</a:t>
              </a:r>
              <a:endParaRPr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9" name="Google Shape;199;p27"/>
          <p:cNvGrpSpPr/>
          <p:nvPr/>
        </p:nvGrpSpPr>
        <p:grpSpPr>
          <a:xfrm>
            <a:off x="2568323" y="1728669"/>
            <a:ext cx="1840362" cy="2126494"/>
            <a:chOff x="2699423" y="1957150"/>
            <a:chExt cx="1709103" cy="1897977"/>
          </a:xfrm>
        </p:grpSpPr>
        <p:sp>
          <p:nvSpPr>
            <p:cNvPr id="200" name="Google Shape;200;p2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Initial Result</a:t>
              </a:r>
              <a:endParaRPr b="1" sz="1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7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 model which was able to take in data and predict the risk factors was created. </a:t>
              </a:r>
              <a:endParaRPr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7"/>
            <p:cNvSpPr txBox="1"/>
            <p:nvPr/>
          </p:nvSpPr>
          <p:spPr>
            <a:xfrm>
              <a:off x="3172515" y="2100586"/>
              <a:ext cx="762900" cy="413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Preliminary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27"/>
          <p:cNvGrpSpPr/>
          <p:nvPr/>
        </p:nvGrpSpPr>
        <p:grpSpPr>
          <a:xfrm>
            <a:off x="4572966" y="1728667"/>
            <a:ext cx="1917275" cy="2126491"/>
            <a:chOff x="4781408" y="1957150"/>
            <a:chExt cx="1709106" cy="1897975"/>
          </a:xfrm>
        </p:grpSpPr>
        <p:sp>
          <p:nvSpPr>
            <p:cNvPr id="205" name="Google Shape;205;p2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Adjustments to 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Model 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The model needed some adjustments such as column drops which didn’t provide value were removed. </a:t>
              </a:r>
              <a:endPara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7"/>
            <p:cNvSpPr txBox="1"/>
            <p:nvPr/>
          </p:nvSpPr>
          <p:spPr>
            <a:xfrm>
              <a:off x="5283712" y="2083050"/>
              <a:ext cx="699600" cy="352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Adjustments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9" name="Google Shape;209;p27"/>
          <p:cNvGrpSpPr/>
          <p:nvPr/>
        </p:nvGrpSpPr>
        <p:grpSpPr>
          <a:xfrm>
            <a:off x="6863396" y="1400872"/>
            <a:ext cx="2116723" cy="2412298"/>
            <a:chOff x="6863386" y="2166546"/>
            <a:chExt cx="1709102" cy="1934791"/>
          </a:xfrm>
        </p:grpSpPr>
        <p:sp>
          <p:nvSpPr>
            <p:cNvPr id="210" name="Google Shape;210;p27"/>
            <p:cNvSpPr/>
            <p:nvPr/>
          </p:nvSpPr>
          <p:spPr>
            <a:xfrm>
              <a:off x="7420796" y="2166546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 txBox="1"/>
            <p:nvPr/>
          </p:nvSpPr>
          <p:spPr>
            <a:xfrm>
              <a:off x="6863388" y="2794718"/>
              <a:ext cx="1709100" cy="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Final Result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6863386" y="3363937"/>
              <a:ext cx="1709100" cy="73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 model delivered a prediction accuracy level of .98 is in action. </a:t>
              </a:r>
              <a:endPara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7420789" y="2303198"/>
              <a:ext cx="5943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End Product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4" name="Google Shape;214;p27"/>
          <p:cNvSpPr/>
          <p:nvPr/>
        </p:nvSpPr>
        <p:spPr>
          <a:xfrm>
            <a:off x="4337175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6419150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11700" y="18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9525"/>
            <a:ext cx="8853898" cy="42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Are Heading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653650" y="1285875"/>
            <a:ext cx="7415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Connect the notebook with SQL database.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Explore more of the statistical aspects of the data, 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especially to show how it impacted our choice of features.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Detailing the data pre processing.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Description of the how data was split in training and testing sets.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Storyboard the dashboard and describe the tools to be used in creating the </a:t>
            </a: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dashboard and its interactivity. 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orporate headshot of a woman"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Wendy Writer, CEO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36" name="Google Shape;236;p30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30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Lorem ipsum dolor sit amet, consectetur adipiscing elit, sed do eiusmod tempor</a:t>
            </a:r>
            <a:endParaRPr sz="1300"/>
          </a:p>
        </p:txBody>
      </p:sp>
      <p:pic>
        <p:nvPicPr>
          <p:cNvPr descr="Corporate headshot of a man"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Ronny Reader, CFO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40" name="Google Shape;240;p30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30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Ut enim ad minim veniam, quis nostrud exercitation ullamco laboris nisi ut aliquip ex ea commodo consequat</a:t>
            </a:r>
            <a:endParaRPr sz="1300"/>
          </a:p>
        </p:txBody>
      </p:sp>
      <p:pic>
        <p:nvPicPr>
          <p:cNvPr descr="Corporate headshot of a woman" id="242" name="Google Shape;2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Abby Author, CTO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44" name="Google Shape;244;p30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30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Duis aute irure dolor in reprehenderit in voluptate velit esse cillum dolore eu fugiat nulla pariatur</a:t>
            </a:r>
            <a:endParaRPr sz="1300"/>
          </a:p>
        </p:txBody>
      </p:sp>
      <p:pic>
        <p:nvPicPr>
          <p:cNvPr descr="Corporate headshot of a man" id="246" name="Google Shape;24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Berry Books, CPO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48" name="Google Shape;248;p30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30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Excepteur sint occaecat cupidatat non proident, sunt in culpa qui officia deserunt mollit anim id est laborum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3690032" y="730550"/>
            <a:ext cx="5005617" cy="731700"/>
            <a:chOff x="2789785" y="1323164"/>
            <a:chExt cx="5221800" cy="731700"/>
          </a:xfrm>
        </p:grpSpPr>
        <p:sp>
          <p:nvSpPr>
            <p:cNvPr id="66" name="Google Shape;66;p14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128588" rotWithShape="0" algn="bl" dir="6780000" dist="76200">
                <a:srgbClr val="00000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Hired by the Department of Health of San Francisco to create a tool that would help them identify health risk from restaurants.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" name="Google Shape;68;p14"/>
          <p:cNvSpPr txBox="1"/>
          <p:nvPr/>
        </p:nvSpPr>
        <p:spPr>
          <a:xfrm>
            <a:off x="-48850" y="1886825"/>
            <a:ext cx="2916900" cy="12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Overview </a:t>
            </a:r>
            <a:endParaRPr sz="4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3690321" y="2155825"/>
            <a:ext cx="5005617" cy="731700"/>
            <a:chOff x="2789785" y="1323164"/>
            <a:chExt cx="5221800" cy="731700"/>
          </a:xfrm>
        </p:grpSpPr>
        <p:sp>
          <p:nvSpPr>
            <p:cNvPr id="70" name="Google Shape;70;p14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128588" rotWithShape="0" algn="bl" dir="6780000" dist="76200">
                <a:srgbClr val="00000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Take in data of restaurants from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 zip codes with additional data that will help the model predict.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3690696" y="3668200"/>
            <a:ext cx="5005617" cy="731700"/>
            <a:chOff x="2789785" y="1323164"/>
            <a:chExt cx="5221800" cy="731700"/>
          </a:xfrm>
        </p:grpSpPr>
        <p:sp>
          <p:nvSpPr>
            <p:cNvPr id="73" name="Google Shape;73;p14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  <a:effectLst>
              <a:outerShdw blurRad="128588" rotWithShape="0" algn="bl" dir="6780000" dist="76200">
                <a:srgbClr val="00000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 deliver a predictive model that can adapt to any city to be able to keep a healthy community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900" y="730550"/>
            <a:ext cx="866450" cy="73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6400" y="2129700"/>
            <a:ext cx="866450" cy="78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7290" l="3030" r="-3030" t="-7290"/>
          <a:stretch/>
        </p:blipFill>
        <p:spPr>
          <a:xfrm>
            <a:off x="2690287" y="3446400"/>
            <a:ext cx="1005677" cy="100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Details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2759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* </a:t>
            </a:r>
            <a:r>
              <a:rPr lang="en">
                <a:solidFill>
                  <a:srgbClr val="FFFFFF"/>
                </a:solidFill>
              </a:rPr>
              <a:t>Explain the </a:t>
            </a:r>
            <a:r>
              <a:rPr lang="en">
                <a:solidFill>
                  <a:srgbClr val="FFFFFF"/>
                </a:solidFill>
              </a:rPr>
              <a:t>makeup</a:t>
            </a:r>
            <a:r>
              <a:rPr lang="en">
                <a:solidFill>
                  <a:srgbClr val="FFFFFF"/>
                </a:solidFill>
              </a:rPr>
              <a:t> of the data set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* Where the data set was found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* What we plan to use in the data set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E.g. </a:t>
            </a:r>
            <a:r>
              <a:rPr i="1" lang="en">
                <a:solidFill>
                  <a:srgbClr val="FFFFFF"/>
                </a:solidFill>
              </a:rPr>
              <a:t>The Data set contains a collection of observations of restaurants in the San Francisco Area</a:t>
            </a:r>
            <a:endParaRPr i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i="1" lang="en">
                <a:solidFill>
                  <a:srgbClr val="FFFFFF"/>
                </a:solidFill>
              </a:rPr>
              <a:t>54K Rows</a:t>
            </a:r>
            <a:endParaRPr i="1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i="1" lang="en">
                <a:solidFill>
                  <a:srgbClr val="FFFFFF"/>
                </a:solidFill>
              </a:rPr>
              <a:t>17 Columns </a:t>
            </a:r>
            <a:endParaRPr i="1">
              <a:solidFill>
                <a:srgbClr val="FFFFFF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825" y="1494049"/>
            <a:ext cx="3762199" cy="250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 rot="-5400000">
            <a:off x="-3973950" y="22462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Selection</a:t>
            </a: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779375" y="291351"/>
            <a:ext cx="2486831" cy="4482409"/>
            <a:chOff x="1118222" y="283725"/>
            <a:chExt cx="2090828" cy="4076400"/>
          </a:xfrm>
        </p:grpSpPr>
        <p:sp>
          <p:nvSpPr>
            <p:cNvPr id="91" name="Google Shape;91;p1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118222" y="341746"/>
              <a:ext cx="2048100" cy="2193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3562425" y="291355"/>
            <a:ext cx="2486831" cy="4482409"/>
            <a:chOff x="1118222" y="283725"/>
            <a:chExt cx="2090828" cy="4076400"/>
          </a:xfrm>
        </p:grpSpPr>
        <p:sp>
          <p:nvSpPr>
            <p:cNvPr id="94" name="Google Shape;94;p1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118222" y="341743"/>
              <a:ext cx="2048100" cy="2199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6345475" y="291349"/>
            <a:ext cx="2486831" cy="4482409"/>
            <a:chOff x="1118222" y="283725"/>
            <a:chExt cx="2090828" cy="4076400"/>
          </a:xfrm>
        </p:grpSpPr>
        <p:sp>
          <p:nvSpPr>
            <p:cNvPr id="97" name="Google Shape;97;p1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118222" y="341747"/>
              <a:ext cx="2048100" cy="2199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6667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6"/>
          <p:cNvSpPr txBox="1"/>
          <p:nvPr/>
        </p:nvSpPr>
        <p:spPr>
          <a:xfrm>
            <a:off x="1049175" y="659175"/>
            <a:ext cx="1785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117"/>
                </a:solidFill>
                <a:latin typeface="Average"/>
                <a:ea typeface="Average"/>
                <a:cs typeface="Average"/>
                <a:sym typeface="Average"/>
              </a:rPr>
              <a:t>Reason why they selected their topic?</a:t>
            </a:r>
            <a:endParaRPr b="1" sz="2500">
              <a:solidFill>
                <a:srgbClr val="0D111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111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111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992275" y="2859475"/>
            <a:ext cx="2061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9D1D9"/>
                </a:solidFill>
              </a:rPr>
              <a:t>We selected this topic because we found it interesting and thought it would be a great machine learning project. This data set has multiple features and we found it possible to merge with an additional data set by the postal code.</a:t>
            </a:r>
            <a:endParaRPr sz="1200">
              <a:solidFill>
                <a:srgbClr val="C9D1D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843725" y="510650"/>
            <a:ext cx="1785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117"/>
                </a:solidFill>
                <a:latin typeface="Average"/>
                <a:ea typeface="Average"/>
                <a:cs typeface="Average"/>
                <a:sym typeface="Average"/>
              </a:rPr>
              <a:t>Description of their source of data</a:t>
            </a:r>
            <a:endParaRPr b="1" sz="2500">
              <a:solidFill>
                <a:srgbClr val="0D111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D111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775325" y="3185250"/>
            <a:ext cx="206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C9D1D9"/>
                </a:solidFill>
              </a:rPr>
              <a:t>The source was found on the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website</a:t>
            </a:r>
            <a:r>
              <a:rPr lang="en" sz="1200">
                <a:solidFill>
                  <a:srgbClr val="C9D1D9"/>
                </a:solidFill>
              </a:rPr>
              <a:t>. This website hosts multiple data sets on the San Francisco area.</a:t>
            </a:r>
            <a:endParaRPr sz="1200">
              <a:solidFill>
                <a:srgbClr val="C9D1D9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638275" y="659175"/>
            <a:ext cx="1866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rgbClr val="0D1117"/>
                </a:solidFill>
                <a:latin typeface="Average"/>
                <a:ea typeface="Average"/>
                <a:cs typeface="Average"/>
                <a:sym typeface="Average"/>
              </a:rPr>
              <a:t>Questions they hope to answer with the data?</a:t>
            </a:r>
            <a:endParaRPr b="1" sz="2500">
              <a:solidFill>
                <a:srgbClr val="0D111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6647550" y="2989550"/>
            <a:ext cx="20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601125" y="2952400"/>
            <a:ext cx="2005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9D1D9"/>
                </a:solidFill>
              </a:rPr>
              <a:t>We hope to determine if a restaurant will have a High, low, or moderate health risk based off numerous features found in the data set.</a:t>
            </a:r>
            <a:endParaRPr sz="1200">
              <a:solidFill>
                <a:srgbClr val="C9D1D9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2414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Feature Engineering and Selection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7667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dropped the columns we believed would have no bearing on determining the risk assessment of a restaurant or had no unique values such as: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Business_phone_number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Business_address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Business_id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Business_name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Business_city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Business_sta</a:t>
            </a:r>
            <a:r>
              <a:rPr lang="en"/>
              <a:t>te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Current_supervisor_districts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Violation_id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Business_longitude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Business_latitude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</a:t>
            </a:r>
            <a:r>
              <a:rPr lang="en"/>
              <a:t> included </a:t>
            </a:r>
            <a:r>
              <a:rPr lang="en"/>
              <a:t>violation_type</a:t>
            </a:r>
            <a:r>
              <a:rPr lang="en"/>
              <a:t>, </a:t>
            </a:r>
            <a:r>
              <a:rPr lang="en"/>
              <a:t>population</a:t>
            </a:r>
            <a:r>
              <a:rPr lang="en"/>
              <a:t>, </a:t>
            </a:r>
            <a:r>
              <a:rPr lang="en"/>
              <a:t>and </a:t>
            </a:r>
            <a:r>
              <a:rPr lang="en"/>
              <a:t>average</a:t>
            </a:r>
            <a:r>
              <a:rPr lang="en"/>
              <a:t> income as inputs because we </a:t>
            </a:r>
            <a:r>
              <a:rPr lang="en"/>
              <a:t>believed</a:t>
            </a:r>
            <a:r>
              <a:rPr lang="en"/>
              <a:t> differences within these inputs would drive differences in how a restaurant is managed.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450" y="1520425"/>
            <a:ext cx="3750475" cy="2776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1021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Feature Engineering and Selection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710425"/>
            <a:ext cx="4858500" cy="40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SF_Rest_Score dataset, w</a:t>
            </a:r>
            <a:r>
              <a:rPr lang="en"/>
              <a:t>e dropped rows that contained any null values.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Looped over business_postal_code to get unique postal codes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Looped dataframe business_postal_code column to drop rows with postal codes not in postal_list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Changed business_postal_code to integer.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the pop_income dataset, we added smaller csv business_postal_code to an array.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Python program to find the common elements between the postal_code lists from the two datasets.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Dropped postal_codes that were not the same between the two lists. Reducing total postal codes from 33 to 25.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Entered missing population and income data for 3 postal_codes.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425" y="1400083"/>
            <a:ext cx="3414875" cy="25280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Storage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Google software Big	Query to connect to a Google Collab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 the data and use this as the database from which the </a:t>
            </a:r>
            <a:r>
              <a:rPr lang="en" sz="1600"/>
              <a:t>notebook is pulling data from. </a:t>
            </a:r>
            <a:endParaRPr sz="16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650" y="1152475"/>
            <a:ext cx="3781349" cy="2520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</a:t>
            </a:r>
            <a:r>
              <a:rPr lang="en"/>
              <a:t> Data Preprocessing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4832400" y="11417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-Dropped unwanted columns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-Created features and target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-Encoded date as the number of the month and dropped original ‘inspection_date’.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-Encoded and scaled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-Separated features and target into train and test using train_test_split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-Used Standardscaler instance, fit training data, and scaled the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50" y="1017725"/>
            <a:ext cx="3919552" cy="395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4294967295" type="title"/>
          </p:nvPr>
        </p:nvSpPr>
        <p:spPr>
          <a:xfrm>
            <a:off x="386700" y="9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Model: Ensemble Learning </a:t>
            </a:r>
            <a:endParaRPr/>
          </a:p>
        </p:txBody>
      </p:sp>
      <p:sp>
        <p:nvSpPr>
          <p:cNvPr id="139" name="Google Shape;139;p21"/>
          <p:cNvSpPr txBox="1"/>
          <p:nvPr>
            <p:ph idx="4294967295" type="body"/>
          </p:nvPr>
        </p:nvSpPr>
        <p:spPr>
          <a:xfrm>
            <a:off x="0" y="712050"/>
            <a:ext cx="477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Random Forest Model  </a:t>
            </a:r>
            <a:endParaRPr b="1" sz="2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Algorithm to sample the data and build </a:t>
            </a:r>
            <a:r>
              <a:rPr lang="en" sz="1600"/>
              <a:t>several</a:t>
            </a:r>
            <a:r>
              <a:rPr lang="en" sz="1600"/>
              <a:t> smaller, simpler decision trees .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handle thousands of input </a:t>
            </a:r>
            <a:r>
              <a:rPr lang="en" sz="1600"/>
              <a:t>variables</a:t>
            </a:r>
            <a:r>
              <a:rPr lang="en" sz="1600"/>
              <a:t>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Robust to outliers and </a:t>
            </a:r>
            <a:r>
              <a:rPr lang="en" sz="1600"/>
              <a:t>nonlinear</a:t>
            </a:r>
            <a:r>
              <a:rPr lang="en" sz="1600"/>
              <a:t> data.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Run </a:t>
            </a:r>
            <a:r>
              <a:rPr lang="en" sz="1600"/>
              <a:t>efficiently</a:t>
            </a:r>
            <a:r>
              <a:rPr lang="en" sz="1600"/>
              <a:t> with large datasets.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Easier data preparation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Offers many parameters to tweak and improve machine learning.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be used to rank the importance of input </a:t>
            </a:r>
            <a:r>
              <a:rPr lang="en" sz="1600"/>
              <a:t>variables. </a:t>
            </a:r>
            <a:endParaRPr sz="1600"/>
          </a:p>
        </p:txBody>
      </p:sp>
      <p:sp>
        <p:nvSpPr>
          <p:cNvPr id="140" name="Google Shape;140;p21"/>
          <p:cNvSpPr txBox="1"/>
          <p:nvPr>
            <p:ph idx="4294967295" type="body"/>
          </p:nvPr>
        </p:nvSpPr>
        <p:spPr>
          <a:xfrm>
            <a:off x="5689050" y="381403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15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41" name="Google Shape;141;p21"/>
          <p:cNvSpPr txBox="1"/>
          <p:nvPr>
            <p:ph idx="4294967295" type="body"/>
          </p:nvPr>
        </p:nvSpPr>
        <p:spPr>
          <a:xfrm>
            <a:off x="6534850" y="33833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25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42" name="Google Shape;142;p21"/>
          <p:cNvSpPr txBox="1"/>
          <p:nvPr>
            <p:ph idx="4294967295" type="body"/>
          </p:nvPr>
        </p:nvSpPr>
        <p:spPr>
          <a:xfrm>
            <a:off x="7374913" y="29358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35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975" y="1017750"/>
            <a:ext cx="4315150" cy="38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